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19" autoAdjust="0"/>
    <p:restoredTop sz="94660"/>
  </p:normalViewPr>
  <p:slideViewPr>
    <p:cSldViewPr>
      <p:cViewPr varScale="1">
        <p:scale>
          <a:sx n="72" d="100"/>
          <a:sy n="72" d="100"/>
        </p:scale>
        <p:origin x="-5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EF98D2F-3AF9-4FB4-A3B1-4ED66F56AC49}" type="datetimeFigureOut">
              <a:rPr lang="ru-RU" smtClean="0"/>
              <a:t>05.09.2010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EF98D2F-3AF9-4FB4-A3B1-4ED66F56AC49}" type="datetimeFigureOut">
              <a:rPr lang="ru-RU" smtClean="0"/>
              <a:t>05.09.2010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F98D2F-3AF9-4FB4-A3B1-4ED66F56AC49}" type="datetimeFigureOut">
              <a:rPr lang="ru-RU" smtClean="0"/>
              <a:t>05.09.2010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F98D2F-3AF9-4FB4-A3B1-4ED66F56AC49}" type="datetimeFigureOut">
              <a:rPr lang="ru-RU" smtClean="0"/>
              <a:t>05.09.2010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F98D2F-3AF9-4FB4-A3B1-4ED66F56AC49}" type="datetimeFigureOut">
              <a:rPr lang="ru-RU" smtClean="0"/>
              <a:t>05.09.2010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F98D2F-3AF9-4FB4-A3B1-4ED66F56AC49}" type="datetimeFigureOut">
              <a:rPr lang="ru-RU" smtClean="0"/>
              <a:t>05.09.2010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B6267-6C8A-447E-ACE1-B3A56D6955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98D2F-3AF9-4FB4-A3B1-4ED66F56AC49}" type="datetimeFigureOut">
              <a:rPr lang="ru-RU" smtClean="0"/>
              <a:t>05.09.2010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B6267-6C8A-447E-ACE1-B3A56D69556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lum bright="-18000" contrast="12000"/>
          </a:blip>
          <a:srcRect/>
          <a:stretch>
            <a:fillRect t="-26000" b="-2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1538" y="1285860"/>
            <a:ext cx="7035772" cy="923330"/>
          </a:xfrm>
          <a:prstGeom prst="rect">
            <a:avLst/>
          </a:prstGeom>
        </p:spPr>
        <p:txBody>
          <a:bodyPr wrap="none">
            <a:spAutoFit/>
          </a:bodyPr>
          <a:lstStyle/>
          <a:p>
            <a:r>
              <a:rPr lang="ru-RU" dirty="0"/>
              <a:t>Вред </a:t>
            </a:r>
            <a:r>
              <a:rPr lang="ru-RU" sz="5400" dirty="0"/>
              <a:t>курения</a:t>
            </a:r>
            <a:r>
              <a:rPr lang="ru-RU" dirty="0"/>
              <a:t> и </a:t>
            </a:r>
            <a:r>
              <a:rPr lang="ru-RU" sz="5400" dirty="0"/>
              <a:t>наркомании</a:t>
            </a:r>
            <a:endParaRPr lang="ru-RU" dirty="0"/>
          </a:p>
        </p:txBody>
      </p:sp>
      <p:sp>
        <p:nvSpPr>
          <p:cNvPr id="3" name="Прямоугольник 2"/>
          <p:cNvSpPr/>
          <p:nvPr/>
        </p:nvSpPr>
        <p:spPr>
          <a:xfrm>
            <a:off x="428596" y="571480"/>
            <a:ext cx="3898631" cy="707886"/>
          </a:xfrm>
          <a:prstGeom prst="rect">
            <a:avLst/>
          </a:prstGeom>
        </p:spPr>
        <p:txBody>
          <a:bodyPr wrap="none">
            <a:spAutoFit/>
          </a:bodyPr>
          <a:lstStyle/>
          <a:p>
            <a:r>
              <a:rPr lang="ru-RU" sz="4000" dirty="0"/>
              <a:t>Презентация</a:t>
            </a:r>
            <a:r>
              <a:rPr lang="ru-RU" dirty="0"/>
              <a:t> по теме:</a:t>
            </a:r>
          </a:p>
        </p:txBody>
      </p:sp>
      <p:sp>
        <p:nvSpPr>
          <p:cNvPr id="4" name="Прямоугольник 3"/>
          <p:cNvSpPr/>
          <p:nvPr/>
        </p:nvSpPr>
        <p:spPr>
          <a:xfrm>
            <a:off x="4572000" y="5572140"/>
            <a:ext cx="4572000" cy="1077218"/>
          </a:xfrm>
          <a:prstGeom prst="rect">
            <a:avLst/>
          </a:prstGeom>
        </p:spPr>
        <p:txBody>
          <a:bodyPr>
            <a:spAutoFit/>
          </a:bodyPr>
          <a:lstStyle/>
          <a:p>
            <a:r>
              <a:rPr lang="ru-RU" sz="3200" dirty="0"/>
              <a:t>Ученицы 8 класса «а» </a:t>
            </a:r>
          </a:p>
          <a:p>
            <a:r>
              <a:rPr lang="ru-RU" sz="3200" dirty="0" err="1"/>
              <a:t>Истягиной</a:t>
            </a:r>
            <a:r>
              <a:rPr lang="ru-RU" sz="3200" dirty="0"/>
              <a:t> Инны</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t="-19000" b="-19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28794" y="214290"/>
            <a:ext cx="4783682"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Способы бросить курить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0" y="3934123"/>
            <a:ext cx="91440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Первый способ. Самовнушение и работа над своим недостатком, вредной привычкой </a:t>
            </a:r>
            <a:endParaRPr kumimoji="0" lang="ru-RU"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Второй способ. Кодирование </a:t>
            </a:r>
            <a:endParaRPr kumimoji="0" lang="ru-RU"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Третий способ. Молитвы </a:t>
            </a:r>
            <a:endParaRPr kumimoji="0" lang="ru-RU"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Четвертый способ. Обращение к психологу и использование вспомогательных средств, как-то сигареты-заменители, конфеты, пластыри, таблетки, отвары трав и т.п.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Статистика"/>
          <p:cNvPicPr/>
          <p:nvPr/>
        </p:nvPicPr>
        <p:blipFill>
          <a:blip r:embed="rId3">
            <a:duotone>
              <a:schemeClr val="bg2">
                <a:shade val="45000"/>
                <a:satMod val="135000"/>
              </a:schemeClr>
              <a:prstClr val="white"/>
            </a:duotone>
            <a:lum bright="-30000" contrast="40000"/>
          </a:blip>
          <a:srcRect/>
          <a:stretch>
            <a:fillRect/>
          </a:stretch>
        </p:blipFill>
        <p:spPr bwMode="auto">
          <a:xfrm>
            <a:off x="5500694" y="714356"/>
            <a:ext cx="2295525" cy="2895600"/>
          </a:xfrm>
          <a:prstGeom prst="rect">
            <a:avLst/>
          </a:prstGeom>
          <a:noFill/>
          <a:ln w="9525">
            <a:noFill/>
            <a:miter lim="800000"/>
            <a:headEnd/>
            <a:tailEnd/>
          </a:ln>
        </p:spPr>
      </p:pic>
      <p:pic>
        <p:nvPicPr>
          <p:cNvPr id="6" name="Рисунок 5" descr="Статистика"/>
          <p:cNvPicPr/>
          <p:nvPr/>
        </p:nvPicPr>
        <p:blipFill>
          <a:blip r:embed="rId4">
            <a:duotone>
              <a:schemeClr val="bg2">
                <a:shade val="45000"/>
                <a:satMod val="135000"/>
              </a:schemeClr>
              <a:prstClr val="white"/>
            </a:duotone>
            <a:lum bright="-40000"/>
          </a:blip>
          <a:srcRect/>
          <a:stretch>
            <a:fillRect/>
          </a:stretch>
        </p:blipFill>
        <p:spPr bwMode="auto">
          <a:xfrm>
            <a:off x="928662" y="1214422"/>
            <a:ext cx="2928958" cy="214789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20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714356"/>
            <a:ext cx="621507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latin typeface="Verdana" pitchFamily="34" charset="0"/>
                <a:ea typeface="Times New Roman" pitchFamily="18" charset="0"/>
                <a:cs typeface="Times New Roman" pitchFamily="18" charset="0"/>
              </a:rPr>
              <a:t>Наш класс </a:t>
            </a:r>
            <a:r>
              <a:rPr kumimoji="0" lang="ru-RU" sz="1600" b="1" i="0" u="none" strike="noStrike" cap="none" normalizeH="0" baseline="0" dirty="0" smtClean="0">
                <a:ln>
                  <a:noFill/>
                </a:ln>
                <a:effectLst/>
                <a:latin typeface="Calibri"/>
                <a:ea typeface="Times New Roman" pitchFamily="18" charset="0"/>
                <a:cs typeface="Times New Roman" pitchFamily="18" charset="0"/>
              </a:rPr>
              <a:t>–</a:t>
            </a:r>
            <a:r>
              <a:rPr kumimoji="0" lang="ru-RU" sz="1600" b="1" i="0" u="none" strike="noStrike" cap="none" normalizeH="0" baseline="0" dirty="0" smtClean="0">
                <a:ln>
                  <a:noFill/>
                </a:ln>
                <a:effectLst/>
                <a:latin typeface="Verdana" pitchFamily="34" charset="0"/>
                <a:ea typeface="Times New Roman" pitchFamily="18" charset="0"/>
                <a:cs typeface="Times New Roman" pitchFamily="18" charset="0"/>
              </a:rPr>
              <a:t> волонтерский. Мы подготовили сценку по теме борьбы с наркоманией и курением для выступление на городском конкурсе. Мы были награждены грамотой, а так же повторно показали сценку в школе в День Здоровья.</a:t>
            </a:r>
            <a:endParaRPr kumimoji="0" lang="ru-RU" sz="3600" b="1" i="0" u="none" strike="noStrike" cap="none" normalizeH="0" baseline="0" dirty="0" smtClean="0">
              <a:ln>
                <a:noFill/>
              </a:ln>
              <a:effectLst/>
              <a:latin typeface="Arial" pitchFamily="34" charset="0"/>
              <a:cs typeface="Arial" pitchFamily="34" charset="0"/>
            </a:endParaRPr>
          </a:p>
        </p:txBody>
      </p:sp>
      <p:pic>
        <p:nvPicPr>
          <p:cNvPr id="29698" name="Picture 2" descr="C:\Новая папка\видео\З.О.Ж\104___04\IMG_3234.JPG"/>
          <p:cNvPicPr>
            <a:picLocks noChangeAspect="1" noChangeArrowheads="1"/>
          </p:cNvPicPr>
          <p:nvPr/>
        </p:nvPicPr>
        <p:blipFill>
          <a:blip r:embed="rId3" cstate="print"/>
          <a:srcRect/>
          <a:stretch>
            <a:fillRect/>
          </a:stretch>
        </p:blipFill>
        <p:spPr bwMode="auto">
          <a:xfrm>
            <a:off x="3643306" y="2214554"/>
            <a:ext cx="4953001" cy="3714751"/>
          </a:xfrm>
          <a:prstGeom prst="rect">
            <a:avLst/>
          </a:prstGeom>
          <a:ln>
            <a:noFill/>
          </a:ln>
          <a:effectLst>
            <a:softEdge rad="112500"/>
          </a:effectLst>
        </p:spPr>
      </p:pic>
      <p:pic>
        <p:nvPicPr>
          <p:cNvPr id="29699" name="Picture 3" descr="C:\Новая папка\видео\З.О.Ж\104___04\IMG_3236.JPG"/>
          <p:cNvPicPr>
            <a:picLocks noChangeAspect="1" noChangeArrowheads="1"/>
          </p:cNvPicPr>
          <p:nvPr/>
        </p:nvPicPr>
        <p:blipFill>
          <a:blip r:embed="rId4" cstate="print"/>
          <a:srcRect/>
          <a:stretch>
            <a:fillRect/>
          </a:stretch>
        </p:blipFill>
        <p:spPr bwMode="auto">
          <a:xfrm>
            <a:off x="642910" y="3214686"/>
            <a:ext cx="4190997" cy="3143248"/>
          </a:xfrm>
          <a:prstGeom prst="rect">
            <a:avLst/>
          </a:prstGeom>
          <a:ln>
            <a:noFill/>
          </a:ln>
          <a:effectLst>
            <a:softEdge rad="112500"/>
          </a:effectLst>
        </p:spPr>
      </p:pic>
      <p:sp>
        <p:nvSpPr>
          <p:cNvPr id="5" name="Прямоугольник 4"/>
          <p:cNvSpPr/>
          <p:nvPr/>
        </p:nvSpPr>
        <p:spPr>
          <a:xfrm rot="20626789">
            <a:off x="246975" y="2547882"/>
            <a:ext cx="6050439" cy="584775"/>
          </a:xfrm>
          <a:prstGeom prst="rect">
            <a:avLst/>
          </a:prstGeom>
        </p:spPr>
        <p:txBody>
          <a:bodyPr wrap="none">
            <a:spAutoFit/>
          </a:bodyPr>
          <a:lstStyle/>
          <a:p>
            <a:r>
              <a:rPr lang="ru-RU" sz="3200" b="1" dirty="0" smtClean="0">
                <a:solidFill>
                  <a:srgbClr val="FF0000"/>
                </a:solidFill>
              </a:rPr>
              <a:t>9 </a:t>
            </a:r>
            <a:r>
              <a:rPr lang="ru-RU" sz="3200" b="1" dirty="0">
                <a:solidFill>
                  <a:srgbClr val="FF0000"/>
                </a:solidFill>
              </a:rPr>
              <a:t>«А» против вредных привычек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20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2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fade">
                                      <p:cBhvr>
                                        <p:cTn id="17" dur="2000"/>
                                        <p:tgtEl>
                                          <p:spTgt spid="296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lum bright="-43000" contrast="57000"/>
          </a:blip>
          <a:srcRect/>
          <a:stretch>
            <a:fillRect l="-2000" r="-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0"/>
            <a:ext cx="4429124" cy="2062103"/>
          </a:xfrm>
          <a:prstGeom prst="rect">
            <a:avLst/>
          </a:prstGeom>
        </p:spPr>
        <p:txBody>
          <a:bodyPr wrap="square">
            <a:spAutoFit/>
          </a:bodyPr>
          <a:lstStyle/>
          <a:p>
            <a:r>
              <a:rPr lang="ru-RU" sz="3200" dirty="0">
                <a:solidFill>
                  <a:schemeClr val="bg1"/>
                </a:solidFill>
              </a:rPr>
              <a:t>Каждый раз при затяжке сигареты, помни – ты убиваешь себя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lum bright="-14000" contrast="41000"/>
          </a:blip>
          <a:srcRect/>
          <a:stretch>
            <a:fillRect l="-8000" r="-8000"/>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643306" y="428604"/>
            <a:ext cx="44291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Вредные привычки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9" name="Рисунок 7" descr="http://www.bydzdorov.ru/images/priv1.jpg"/>
          <p:cNvPicPr>
            <a:picLocks noChangeAspect="1" noChangeArrowheads="1"/>
          </p:cNvPicPr>
          <p:nvPr/>
        </p:nvPicPr>
        <p:blipFill>
          <a:blip r:embed="rId3">
            <a:clrChange>
              <a:clrFrom>
                <a:srgbClr val="FCFFFF"/>
              </a:clrFrom>
              <a:clrTo>
                <a:srgbClr val="FCFFFF">
                  <a:alpha val="0"/>
                </a:srgbClr>
              </a:clrTo>
            </a:clrChange>
            <a:duotone>
              <a:schemeClr val="bg2">
                <a:shade val="45000"/>
                <a:satMod val="135000"/>
              </a:schemeClr>
              <a:prstClr val="white"/>
            </a:duotone>
            <a:lum bright="-40000" contrast="40000"/>
          </a:blip>
          <a:srcRect/>
          <a:stretch>
            <a:fillRect/>
          </a:stretch>
        </p:blipFill>
        <p:spPr bwMode="auto">
          <a:xfrm>
            <a:off x="0" y="0"/>
            <a:ext cx="2722554" cy="4083831"/>
          </a:xfrm>
          <a:prstGeom prst="rect">
            <a:avLst/>
          </a:prstGeom>
          <a:noFill/>
        </p:spPr>
      </p:pic>
      <p:sp>
        <p:nvSpPr>
          <p:cNvPr id="2051" name="Rectangle 3"/>
          <p:cNvSpPr>
            <a:spLocks noChangeArrowheads="1"/>
          </p:cNvSpPr>
          <p:nvPr/>
        </p:nvSpPr>
        <p:spPr bwMode="auto">
          <a:xfrm rot="10800000" flipV="1">
            <a:off x="2714612" y="2456795"/>
            <a:ext cx="64293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Чтобы начать тему, следует ответить на вопрос: Что такое вредная привычка? Вредная привычка это автоматически повторяющееся многое число раз действие, причем действие это вредоносное с точки зрения общественного блага, окружающих или здоровья самого человека, который подпал под кабалу вредной привычки.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Вредную привычку можно отличить по ее автоматизму и не полезности или нецелесообразности действия. Если автоматически повторяющееся действие несет вред делу или общественному спокойствию и благополучию, здоровью окружающих и самого этого человека, то мы можем назвать такое действие вредной привычкой.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Вредные привычки бывают неполезны или прямо вредны. Такие автоматические действия проявляются из-за слабости воли. Если человек не может проявить силу воли, чтобы совершить прогрессивное действие, то он подпадает под силу привычки, которая возвращает его в старую колею, привычное действие. Привычное действие – это и есть привычка. Но, с одной стороны, бывают привычки и манеры хорошие, полезные и, с другой, бывают дурные, или вредные привычки.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Полезными привычками мы можем назвать такие, как делать зарядку по утрам, мыть руки перед едой, убирать за собой все вещи на место, чистить каждый день зубы и т.п.</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fade">
                                      <p:cBhvr>
                                        <p:cTn id="12" dur="2000"/>
                                        <p:tgtEl>
                                          <p:spTgt spid="20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7000" r="-7000"/>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428860" y="0"/>
            <a:ext cx="4730782"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Вред наркотиков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Рисунок 2" descr="http://www.bydzdorov.ru/images/nark2.jpg"/>
          <p:cNvPicPr>
            <a:picLocks noChangeAspect="1" noChangeArrowheads="1"/>
          </p:cNvPicPr>
          <p:nvPr/>
        </p:nvPicPr>
        <p:blipFill>
          <a:blip r:embed="rId3">
            <a:duotone>
              <a:schemeClr val="bg2">
                <a:shade val="45000"/>
                <a:satMod val="135000"/>
              </a:schemeClr>
              <a:prstClr val="white"/>
            </a:duotone>
            <a:lum bright="-40000" contrast="40000"/>
          </a:blip>
          <a:srcRect/>
          <a:stretch>
            <a:fillRect/>
          </a:stretch>
        </p:blipFill>
        <p:spPr bwMode="auto">
          <a:xfrm>
            <a:off x="2357422" y="785794"/>
            <a:ext cx="3810000" cy="2162175"/>
          </a:xfrm>
          <a:prstGeom prst="rect">
            <a:avLst/>
          </a:prstGeom>
          <a:ln>
            <a:noFill/>
          </a:ln>
          <a:effectLst>
            <a:softEdge rad="112500"/>
          </a:effectLst>
        </p:spPr>
      </p:pic>
      <p:sp>
        <p:nvSpPr>
          <p:cNvPr id="16387" name="Rectangle 3"/>
          <p:cNvSpPr>
            <a:spLocks noChangeArrowheads="1"/>
          </p:cNvSpPr>
          <p:nvPr/>
        </p:nvSpPr>
        <p:spPr bwMode="auto">
          <a:xfrm rot="10800000" flipV="1">
            <a:off x="285720" y="3143248"/>
            <a:ext cx="55721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Наркомания </a:t>
            </a:r>
            <a:r>
              <a:rPr kumimoji="0" lang="ru-RU" sz="20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это пристрастие к употреблению наркотиков, болезненное влечение, которое приводит к тяжелым нарушениям, в первую очередь, психических и физических функций организма.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современном обществе мало кто не знает о вреде наркотиков, но все же эти вещества по-прежнему привлекают людей, становясь губительными для многих.</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8" name="Picture 4" descr="C:\Users\INNA\Desktop\narkotik.jpg"/>
          <p:cNvPicPr>
            <a:picLocks noChangeAspect="1" noChangeArrowheads="1"/>
          </p:cNvPicPr>
          <p:nvPr/>
        </p:nvPicPr>
        <p:blipFill>
          <a:blip r:embed="rId4">
            <a:clrChange>
              <a:clrFrom>
                <a:srgbClr val="FEFEFE"/>
              </a:clrFrom>
              <a:clrTo>
                <a:srgbClr val="FEFEFE">
                  <a:alpha val="0"/>
                </a:srgbClr>
              </a:clrTo>
            </a:clrChange>
            <a:duotone>
              <a:schemeClr val="bg2">
                <a:shade val="45000"/>
                <a:satMod val="135000"/>
              </a:schemeClr>
              <a:prstClr val="white"/>
            </a:duotone>
            <a:lum bright="-40000" contrast="40000"/>
          </a:blip>
          <a:srcRect/>
          <a:stretch>
            <a:fillRect/>
          </a:stretch>
        </p:blipFill>
        <p:spPr bwMode="auto">
          <a:xfrm>
            <a:off x="6000760" y="2500306"/>
            <a:ext cx="2638427" cy="395764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fade">
                                      <p:cBhvr>
                                        <p:cTn id="17" dur="2000"/>
                                        <p:tgtEl>
                                          <p:spTgt spid="16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5000" r="-5000"/>
          </a:stretch>
        </a:blipFill>
        <a:effectLst/>
      </p:bgPr>
    </p:bg>
    <p:spTree>
      <p:nvGrpSpPr>
        <p:cNvPr id="1" name=""/>
        <p:cNvGrpSpPr/>
        <p:nvPr/>
      </p:nvGrpSpPr>
      <p:grpSpPr>
        <a:xfrm>
          <a:off x="0" y="0"/>
          <a:ext cx="0" cy="0"/>
          <a:chOff x="0" y="0"/>
          <a:chExt cx="0" cy="0"/>
        </a:xfrm>
      </p:grpSpPr>
      <p:pic>
        <p:nvPicPr>
          <p:cNvPr id="17412" name="Picture 4" descr="C:\Users\INNA\Desktop\img_026.jpg"/>
          <p:cNvPicPr>
            <a:picLocks noChangeAspect="1" noChangeArrowheads="1"/>
          </p:cNvPicPr>
          <p:nvPr/>
        </p:nvPicPr>
        <p:blipFill>
          <a:blip r:embed="rId3">
            <a:duotone>
              <a:schemeClr val="bg2">
                <a:shade val="45000"/>
                <a:satMod val="135000"/>
              </a:schemeClr>
              <a:prstClr val="white"/>
            </a:duotone>
            <a:lum bright="-40000" contrast="40000"/>
          </a:blip>
          <a:srcRect/>
          <a:stretch>
            <a:fillRect/>
          </a:stretch>
        </p:blipFill>
        <p:spPr bwMode="auto">
          <a:xfrm>
            <a:off x="6000760" y="214290"/>
            <a:ext cx="2857520" cy="2018124"/>
          </a:xfrm>
          <a:prstGeom prst="rect">
            <a:avLst/>
          </a:prstGeom>
          <a:ln>
            <a:noFill/>
          </a:ln>
          <a:effectLst>
            <a:softEdge rad="112500"/>
          </a:effectLst>
        </p:spPr>
      </p:pic>
      <p:sp>
        <p:nvSpPr>
          <p:cNvPr id="17409" name="Rectangle 1"/>
          <p:cNvSpPr>
            <a:spLocks noChangeArrowheads="1"/>
          </p:cNvSpPr>
          <p:nvPr/>
        </p:nvSpPr>
        <p:spPr bwMode="auto">
          <a:xfrm>
            <a:off x="0" y="0"/>
            <a:ext cx="6500826"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Verdana" pitchFamily="34" charset="0"/>
                <a:ea typeface="Times New Roman" pitchFamily="18" charset="0"/>
                <a:cs typeface="Times New Roman" pitchFamily="18" charset="0"/>
              </a:rPr>
              <a:t>Наркомана характеризуют:</a:t>
            </a:r>
            <a:endParaRPr kumimoji="0" lang="ru-RU"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бессонница и бледность; </a:t>
            </a:r>
            <a:endParaRPr kumimoji="0" lang="ru-RU"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застывшее, лишенное мимики лицо; </a:t>
            </a:r>
            <a:endParaRPr kumimoji="0" lang="ru-RU"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сухость слизистых оболочек; </a:t>
            </a:r>
            <a:endParaRPr kumimoji="0" lang="ru-RU"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постоянно заложенный нос; </a:t>
            </a:r>
            <a:endParaRPr kumimoji="0" lang="ru-RU"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дрожащие руки с исколотыми и воспаленными венами; </a:t>
            </a:r>
            <a:endParaRPr kumimoji="0" lang="ru-RU"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частая зевота и чихание; </a:t>
            </a:r>
            <a:endParaRPr kumimoji="0" lang="ru-RU"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необычайно широкие или узкие зрачки, не реагирующие на изменение освещенности глаза. </a:t>
            </a:r>
            <a:endParaRPr kumimoji="0" lang="ru-RU"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714728" y="4549676"/>
            <a:ext cx="5429272" cy="2308324"/>
          </a:xfrm>
          <a:prstGeom prst="rect">
            <a:avLst/>
          </a:prstGeom>
        </p:spPr>
        <p:txBody>
          <a:bodyPr wrap="square">
            <a:spAutoFit/>
          </a:bodyPr>
          <a:lstStyle/>
          <a:p>
            <a:pPr lvl="0" eaLnBrk="0" fontAlgn="base" hangingPunct="0">
              <a:spcBef>
                <a:spcPct val="0"/>
              </a:spcBef>
              <a:spcAft>
                <a:spcPct val="0"/>
              </a:spcAft>
            </a:pPr>
            <a:r>
              <a:rPr kumimoji="0" lang="ru-RU" sz="2000" b="0" i="0" u="none" strike="noStrike" cap="none" normalizeH="0" baseline="0" dirty="0" smtClean="0">
                <a:ln>
                  <a:noFill/>
                </a:ln>
                <a:effectLst/>
                <a:latin typeface="Verdana" pitchFamily="34" charset="0"/>
                <a:ea typeface="Times New Roman" pitchFamily="18" charset="0"/>
                <a:cs typeface="Times New Roman" pitchFamily="18" charset="0"/>
              </a:rPr>
              <a:t>Различают 3 вида химических веществ, которые вызывают зависимость:</a:t>
            </a:r>
            <a:endParaRPr kumimoji="0" lang="ru-RU" sz="12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стимуляторы (возбуждающие) </a:t>
            </a:r>
            <a:r>
              <a:rPr lang="ru-RU" sz="1400" dirty="0">
                <a:ea typeface="Times New Roman" pitchFamily="18" charset="0"/>
                <a:cs typeface="Times New Roman" pitchFamily="18" charset="0"/>
              </a:rPr>
              <a:t>–</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a:t>
            </a:r>
            <a:r>
              <a:rPr kumimoji="0" lang="ru-RU" sz="1400" b="0" i="0" u="none" strike="noStrike" cap="none" normalizeH="0" baseline="0" dirty="0" err="1" smtClean="0">
                <a:ln>
                  <a:noFill/>
                </a:ln>
                <a:effectLst/>
                <a:latin typeface="Verdana" pitchFamily="34" charset="0"/>
                <a:ea typeface="Times New Roman" pitchFamily="18" charset="0"/>
                <a:cs typeface="Times New Roman" pitchFamily="18" charset="0"/>
              </a:rPr>
              <a:t>перветин</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a:t>
            </a:r>
            <a:r>
              <a:rPr lang="ru-RU" sz="1400" dirty="0">
                <a:ea typeface="Times New Roman" pitchFamily="18" charset="0"/>
                <a:cs typeface="Times New Roman" pitchFamily="18" charset="0"/>
              </a:rPr>
              <a:t>«</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винт</a:t>
            </a:r>
            <a:r>
              <a:rPr lang="ru-RU" sz="1400" dirty="0">
                <a:ea typeface="Times New Roman" pitchFamily="18" charset="0"/>
                <a:cs typeface="Times New Roman" pitchFamily="18" charset="0"/>
              </a:rPr>
              <a:t>»</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кофеин, никотин, кокаин, </a:t>
            </a:r>
            <a:r>
              <a:rPr kumimoji="0" lang="ru-RU" sz="1400" b="0" i="0" u="none" strike="noStrike" cap="none" normalizeH="0" baseline="0" dirty="0" err="1" smtClean="0">
                <a:ln>
                  <a:noFill/>
                </a:ln>
                <a:effectLst/>
                <a:latin typeface="Verdana" pitchFamily="34" charset="0"/>
                <a:ea typeface="Times New Roman" pitchFamily="18" charset="0"/>
                <a:cs typeface="Times New Roman" pitchFamily="18" charset="0"/>
              </a:rPr>
              <a:t>амфетамин</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a:t>
            </a:r>
            <a:endParaRPr kumimoji="0" lang="ru-RU" sz="1400" b="0" i="0" u="none" strike="noStrike" cap="none" normalizeH="0" baseline="0" dirty="0" smtClean="0">
              <a:ln>
                <a:noFill/>
              </a:ln>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kumimoji="0" lang="ru-RU" sz="1400" b="0" i="0" u="none" strike="noStrike" cap="none" normalizeH="0" baseline="0" dirty="0" err="1" smtClean="0">
                <a:ln>
                  <a:noFill/>
                </a:ln>
                <a:effectLst/>
                <a:latin typeface="Verdana" pitchFamily="34" charset="0"/>
                <a:ea typeface="Times New Roman" pitchFamily="18" charset="0"/>
                <a:cs typeface="Times New Roman" pitchFamily="18" charset="0"/>
              </a:rPr>
              <a:t>психодизлептики</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(галлюциногены) </a:t>
            </a:r>
            <a:r>
              <a:rPr lang="ru-RU" sz="1400" dirty="0">
                <a:ea typeface="Times New Roman" pitchFamily="18" charset="0"/>
                <a:cs typeface="Times New Roman" pitchFamily="18" charset="0"/>
              </a:rPr>
              <a:t>–</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ЛСД, гашиш; </a:t>
            </a:r>
            <a:endParaRPr kumimoji="0" lang="ru-RU" sz="1400" b="0" i="0" u="none" strike="noStrike" cap="none" normalizeH="0" baseline="0" dirty="0" smtClean="0">
              <a:ln>
                <a:noFill/>
              </a:ln>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kumimoji="0" lang="ru-RU" sz="1400" b="0" i="0" u="none" strike="noStrike" cap="none" normalizeH="0" baseline="0" dirty="0" err="1" smtClean="0">
                <a:ln>
                  <a:noFill/>
                </a:ln>
                <a:effectLst/>
                <a:latin typeface="Verdana" pitchFamily="34" charset="0"/>
                <a:ea typeface="Times New Roman" pitchFamily="18" charset="0"/>
                <a:cs typeface="Times New Roman" pitchFamily="18" charset="0"/>
              </a:rPr>
              <a:t>седатики</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(успокаивающие) </a:t>
            </a:r>
            <a:r>
              <a:rPr lang="ru-RU" sz="1400" dirty="0">
                <a:ea typeface="Times New Roman" pitchFamily="18" charset="0"/>
                <a:cs typeface="Times New Roman" pitchFamily="18" charset="0"/>
              </a:rPr>
              <a:t>–</a:t>
            </a:r>
            <a:r>
              <a:rPr kumimoji="0" lang="ru-RU" sz="1400" b="0" i="0" u="none" strike="noStrike" cap="none" normalizeH="0" baseline="0" dirty="0" smtClean="0">
                <a:ln>
                  <a:noFill/>
                </a:ln>
                <a:effectLst/>
                <a:latin typeface="Verdana" pitchFamily="34" charset="0"/>
                <a:ea typeface="Times New Roman" pitchFamily="18" charset="0"/>
                <a:cs typeface="Times New Roman" pitchFamily="18" charset="0"/>
              </a:rPr>
              <a:t> транквилизаторы (снотворные) и вещества из группы опиатов (морфий, героин). </a:t>
            </a:r>
            <a:endParaRPr kumimoji="0" lang="ru-RU" sz="1200" b="0" i="0" u="none" strike="noStrike" cap="none" normalizeH="0" baseline="0" dirty="0" smtClean="0">
              <a:ln>
                <a:noFill/>
              </a:ln>
              <a:effectLst/>
              <a:latin typeface="Arial" pitchFamily="34" charset="0"/>
              <a:cs typeface="Arial" pitchFamily="34" charset="0"/>
            </a:endParaRPr>
          </a:p>
        </p:txBody>
      </p:sp>
      <p:pic>
        <p:nvPicPr>
          <p:cNvPr id="17411" name="Picture 3" descr="C:\Users\INNA\Desktop\24769944_1186065332_nodrugs.jpg"/>
          <p:cNvPicPr>
            <a:picLocks noChangeAspect="1" noChangeArrowheads="1"/>
          </p:cNvPicPr>
          <p:nvPr/>
        </p:nvPicPr>
        <p:blipFill>
          <a:blip r:embed="rId4">
            <a:duotone>
              <a:schemeClr val="bg2">
                <a:shade val="45000"/>
                <a:satMod val="135000"/>
              </a:schemeClr>
              <a:prstClr val="white"/>
            </a:duotone>
            <a:lum bright="-40000" contrast="40000"/>
          </a:blip>
          <a:srcRect/>
          <a:stretch>
            <a:fillRect/>
          </a:stretch>
        </p:blipFill>
        <p:spPr bwMode="auto">
          <a:xfrm>
            <a:off x="357158" y="2714620"/>
            <a:ext cx="3143272" cy="38949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20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20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fade">
                                      <p:cBhvr>
                                        <p:cTn id="22"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t="-5000" b="-5000"/>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3811012"/>
            <a:ext cx="850112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Наркотик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 это яд, он медленно разрушает мозг человека, его психику,( внутренние органы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 за счет мозгового нарушения, дисфункции нервной системы). Клей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Момент</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 или бензин превращают людей в умственно неполноценных всего за 3-4 месяца, конопля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Verdana" pitchFamily="34" charset="0"/>
                <a:ea typeface="Times New Roman" pitchFamily="18" charset="0"/>
                <a:cs typeface="Times New Roman" pitchFamily="18" charset="0"/>
              </a:rPr>
              <a:t> за 3-4 года. Употребляющие морфин через 2-3 месяца утрачивают способность к деятельности, перестают ухаживать за собой, теряя человеческий облик. Люди, которые употребляют кокаин, живут не больше четырех лет. Они либо погибают от разрыва сердца, либо оттого, что их носовая перегородка утончается, что приводит к смертельному кровотечению. При употреблении ЛСД человек утрачивает способность ориентироваться в пространстве, у него возникает ощущение, что он умеет летать и, поверив в свои возможности, прыгает с последнего этажа.</a:t>
            </a:r>
            <a:endParaRPr kumimoji="0" lang="ru-RU" sz="1400" b="0" i="0" u="none" strike="noStrike" cap="none" normalizeH="0" baseline="0" dirty="0" smtClean="0">
              <a:ln>
                <a:noFill/>
              </a:ln>
              <a:effectLst/>
              <a:latin typeface="Arial" pitchFamily="34" charset="0"/>
              <a:cs typeface="Arial" pitchFamily="34" charset="0"/>
            </a:endParaRPr>
          </a:p>
        </p:txBody>
      </p:sp>
      <p:pic>
        <p:nvPicPr>
          <p:cNvPr id="18434" name="Picture 2" descr="C:\Users\INNA\Desktop\0a359103897878642856e7f936bef5a5.jpg"/>
          <p:cNvPicPr>
            <a:picLocks noChangeAspect="1" noChangeArrowheads="1"/>
          </p:cNvPicPr>
          <p:nvPr/>
        </p:nvPicPr>
        <p:blipFill>
          <a:blip r:embed="rId3">
            <a:duotone>
              <a:schemeClr val="bg2">
                <a:shade val="45000"/>
                <a:satMod val="135000"/>
              </a:schemeClr>
              <a:prstClr val="white"/>
            </a:duotone>
            <a:lum bright="-40000" contrast="40000"/>
          </a:blip>
          <a:srcRect/>
          <a:stretch>
            <a:fillRect/>
          </a:stretch>
        </p:blipFill>
        <p:spPr bwMode="auto">
          <a:xfrm>
            <a:off x="2571736" y="0"/>
            <a:ext cx="3810000" cy="3810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20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572000" y="3380125"/>
            <a:ext cx="4572000" cy="3477875"/>
          </a:xfrm>
          <a:prstGeom prst="rect">
            <a:avLst/>
          </a:prstGeom>
        </p:spPr>
        <p:txBody>
          <a:bodyPr>
            <a:spAutoFit/>
          </a:bodyPr>
          <a:lstStyle/>
          <a:p>
            <a:pPr lvl="0" eaLnBrk="0" fontAlgn="base" hangingPunct="0">
              <a:spcBef>
                <a:spcPct val="0"/>
              </a:spcBef>
              <a:spcAft>
                <a:spcPct val="0"/>
              </a:spcAft>
            </a:pPr>
            <a:r>
              <a:rPr kumimoji="0" lang="ru-RU" sz="2000" b="0" i="0" u="none" strike="noStrike" cap="none" normalizeH="0" baseline="0" dirty="0" smtClean="0">
                <a:ln>
                  <a:noFill/>
                </a:ln>
                <a:effectLst/>
                <a:latin typeface="Verdana" pitchFamily="34" charset="0"/>
                <a:ea typeface="Times New Roman" pitchFamily="18" charset="0"/>
                <a:cs typeface="Times New Roman" pitchFamily="18" charset="0"/>
              </a:rPr>
              <a:t>Все наркоманы долго не живут, вне зависимости от вида употребляемого наркотика. Они утрачивают инстинкт самосохранения, что приводит к том, что около 60% наркоманов, в течение первых двух лет после приобщения к наркотикам, предпринимают попытку к самоубийству. Многим из них это удается.</a:t>
            </a:r>
            <a:endParaRPr kumimoji="0" lang="ru-RU" sz="4400" b="0" i="0" u="none" strike="noStrike" cap="none" normalizeH="0" baseline="0" dirty="0" smtClean="0">
              <a:ln>
                <a:noFill/>
              </a:ln>
              <a:effectLst/>
              <a:latin typeface="Arial" pitchFamily="34" charset="0"/>
              <a:cs typeface="Arial" pitchFamily="34" charset="0"/>
            </a:endParaRPr>
          </a:p>
        </p:txBody>
      </p:sp>
      <p:pic>
        <p:nvPicPr>
          <p:cNvPr id="20482" name="Picture 2" descr="C:\Users\INNA\Desktop\3276173.jpg"/>
          <p:cNvPicPr>
            <a:picLocks noChangeAspect="1" noChangeArrowheads="1"/>
          </p:cNvPicPr>
          <p:nvPr/>
        </p:nvPicPr>
        <p:blipFill>
          <a:blip r:embed="rId3">
            <a:duotone>
              <a:schemeClr val="bg2">
                <a:shade val="45000"/>
                <a:satMod val="135000"/>
              </a:schemeClr>
              <a:prstClr val="white"/>
            </a:duotone>
            <a:lum bright="-30000" contrast="40000"/>
          </a:blip>
          <a:srcRect/>
          <a:stretch>
            <a:fillRect/>
          </a:stretch>
        </p:blipFill>
        <p:spPr bwMode="auto">
          <a:xfrm>
            <a:off x="500034" y="571480"/>
            <a:ext cx="3648075" cy="5486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5000" r="-15000"/>
          </a:stretch>
        </a:blip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57290" y="214290"/>
            <a:ext cx="6769802"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Статистика </a:t>
            </a:r>
            <a:r>
              <a:rPr kumimoji="0" lang="ru-RU" sz="24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Курение и его последствия</a:t>
            </a:r>
            <a:r>
              <a:rPr kumimoji="0" lang="ru-RU" sz="24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0" y="57148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5 000 000 чел в год умирает от болезней, связанных с курением по данным ВОЗ. Каждые 8 сек умирает в мире 1 курильщик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России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Каждые 1 мин 20 сек умирает 1 курящий россиянин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курит каждый третий (1 из 3-х)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55 000 000 курящих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1995 году в России производилось 200 000 000 000 сигарет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Потреблялось в 1995 году в России 250 000 000 000 сигарет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2006 году производилось в России 413 000 000 000 сигарет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Потреблялось в России в 2006 году 375 000 000 000 сигарет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1975 г курили 52,3% беременных женщин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1978 г курили 54,7% беременных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США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Курит треть женщин старше 15 лет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55% беременных женщин курит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25% курящих курит на протяжении всей беременности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Великобритании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43% беременных курит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Курящие, рожавшие первый раз, были моложе некурящих в среднем на 1,9 года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Курящие, рожавшие второй раз, были моложе в среднем на 2,2 года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Австралии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40% забеременевших женщин курили </a:t>
            </a:r>
            <a:endParaRPr kumimoji="0" lang="ru-RU" sz="20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33% женщин курили весь срок беременности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В Швейцарии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Забеременев, прекратили курить 9%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fade">
                                      <p:cBhvr>
                                        <p:cTn id="1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lum bright="-10000" contrast="-9000"/>
          </a:blip>
          <a:srcRect/>
          <a:stretch>
            <a:fillRect l="-6000" r="-6000"/>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214290"/>
            <a:ext cx="871543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Риск выкидыша на 30-70% выше у курящих по сравнению с некурящими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Смертность при родах на 30% выше у курящих матерей</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Риск внезапной смерти новорожденного на 52% выше у курящих женщин</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У курящих отцов в 2 раза чаще рождаются дети с врожденными пороками развития</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7,1% некурящих женщин не кормили грудью новорожденных, в то время как среди курящих таких матерей было 23,4%</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Женщины, курившие более 20 сигарет в день и родившие недоношенного ребенка, вовсе не кормили младенцев грудью</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Курящие в 10 раз чаще болеют язвой желудка,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В 12 раз чаще, чем некурящие, инфарктом миокарда,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В 13 раз </a:t>
            </a:r>
            <a:r>
              <a:rPr kumimoji="0" lang="ru-RU" b="0" i="0" u="none" strike="noStrike" cap="none" normalizeH="0" baseline="0" dirty="0" smtClean="0">
                <a:ln>
                  <a:noFill/>
                </a:ln>
                <a:effectLst/>
                <a:latin typeface="Calibri"/>
                <a:ea typeface="Times New Roman" pitchFamily="18" charset="0"/>
                <a:cs typeface="Times New Roman" pitchFamily="18" charset="0"/>
              </a:rPr>
              <a:t>–</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стенокардией,</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В 30 раз </a:t>
            </a:r>
            <a:r>
              <a:rPr kumimoji="0" lang="ru-RU" b="0" i="0" u="none" strike="noStrike" cap="none" normalizeH="0" baseline="0" dirty="0" smtClean="0">
                <a:ln>
                  <a:noFill/>
                </a:ln>
                <a:effectLst/>
                <a:latin typeface="Calibri"/>
                <a:ea typeface="Times New Roman" pitchFamily="18" charset="0"/>
                <a:cs typeface="Times New Roman" pitchFamily="18" charset="0"/>
              </a:rPr>
              <a:t>–</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раком легких,</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В 26 раз </a:t>
            </a:r>
            <a:r>
              <a:rPr kumimoji="0" lang="ru-RU" b="0" i="0" u="none" strike="noStrike" cap="none" normalizeH="0" baseline="0" dirty="0" smtClean="0">
                <a:ln>
                  <a:noFill/>
                </a:ln>
                <a:effectLst/>
                <a:latin typeface="Calibri"/>
                <a:ea typeface="Times New Roman" pitchFamily="18" charset="0"/>
                <a:cs typeface="Times New Roman" pitchFamily="18" charset="0"/>
              </a:rPr>
              <a:t>–</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импотенцией,</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Риск расстройства </a:t>
            </a:r>
            <a:r>
              <a:rPr kumimoji="0" lang="ru-RU" b="0" i="0" u="none" strike="noStrike" cap="none" normalizeH="0" baseline="0" dirty="0" err="1" smtClean="0">
                <a:ln>
                  <a:noFill/>
                </a:ln>
                <a:effectLst/>
                <a:latin typeface="Verdana" pitchFamily="34" charset="0"/>
                <a:ea typeface="Times New Roman" pitchFamily="18" charset="0"/>
                <a:cs typeface="Times New Roman" pitchFamily="18" charset="0"/>
              </a:rPr>
              <a:t>эректильной</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функции у бросивших курить в 11 раз выше, чем у тех, кто никогда не курил.</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Курящие 1-9 сигарет в день сокращают свою жизнь в среднем на 4,6 года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Курящие 10-19 сигарет </a:t>
            </a:r>
            <a:r>
              <a:rPr kumimoji="0" lang="ru-RU" b="0" i="0" u="none" strike="noStrike" cap="none" normalizeH="0" baseline="0" dirty="0" smtClean="0">
                <a:ln>
                  <a:noFill/>
                </a:ln>
                <a:effectLst/>
                <a:latin typeface="Calibri"/>
                <a:ea typeface="Times New Roman" pitchFamily="18" charset="0"/>
                <a:cs typeface="Times New Roman" pitchFamily="18" charset="0"/>
              </a:rPr>
              <a:t>–</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на 5,5 лет</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А те, кто курит 20-39 сигарет </a:t>
            </a:r>
            <a:r>
              <a:rPr kumimoji="0" lang="ru-RU" b="0" i="0" u="none" strike="noStrike" cap="none" normalizeH="0" baseline="0" dirty="0" smtClean="0">
                <a:ln>
                  <a:noFill/>
                </a:ln>
                <a:effectLst/>
                <a:latin typeface="Calibri"/>
                <a:ea typeface="Times New Roman" pitchFamily="18" charset="0"/>
                <a:cs typeface="Times New Roman" pitchFamily="18" charset="0"/>
              </a:rPr>
              <a:t>–</a:t>
            </a: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 на 6,2 года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Times New Roman" pitchFamily="18" charset="0"/>
                <a:cs typeface="Times New Roman" pitchFamily="18" charset="0"/>
              </a:rPr>
              <a:t>Курение усиливает алкогольное опьянение в 1,5-2 раза</a:t>
            </a:r>
            <a:endParaRPr kumimoji="0" lang="ru-RU" sz="40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fade">
                                      <p:cBhvr>
                                        <p:cTn id="7" dur="2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Рисунок 2" descr="Статистика"/>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1034</Words>
  <Application>Microsoft Office PowerPoint</Application>
  <PresentationFormat>Экран (4:3)</PresentationFormat>
  <Paragraphs>75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INNA</dc:creator>
  <cp:lastModifiedBy>INNA</cp:lastModifiedBy>
  <cp:revision>10</cp:revision>
  <dcterms:created xsi:type="dcterms:W3CDTF">2010-09-05T16:24:51Z</dcterms:created>
  <dcterms:modified xsi:type="dcterms:W3CDTF">2010-09-05T17:55:35Z</dcterms:modified>
</cp:coreProperties>
</file>